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277" r:id="rId18"/>
    <p:sldId id="273" r:id="rId19"/>
    <p:sldId id="274" r:id="rId20"/>
  </p:sldIdLst>
  <p:sldSz cx="10693400" cy="7561263"/>
  <p:notesSz cx="6669088" cy="9928225"/>
  <p:embeddedFontLst>
    <p:embeddedFont>
      <p:font typeface="Arial Black" panose="020B0A0402010202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31">
          <p15:clr>
            <a:srgbClr val="A4A3A4"/>
          </p15:clr>
        </p15:guide>
        <p15:guide id="4" pos="336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PjJux61L6IzM4ntjgaCOPDBA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500" y="96"/>
      </p:cViewPr>
      <p:guideLst>
        <p:guide orient="horz" pos="2296"/>
        <p:guide pos="2880"/>
        <p:guide orient="horz" pos="253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777607" y="0"/>
            <a:ext cx="2889938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777607" y="9430091"/>
            <a:ext cx="2889938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613dc383_0_4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2613dc38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2613dc383_0_6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c2613dc38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613dc383_0_9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2613dc3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2613dc383_0_7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2c2613dc38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2613dc383_0_8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c2613dc38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727242c8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bf72724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511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f727242c8_0_7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f72724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660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f727242c8_0_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bf727242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95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00a3e1a9a_0_2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c00a3e1a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2f423d887_0_0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202f423d8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423d887_0_1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202f423d8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7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2613dc383_0_6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c2613dc3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2613dc383_0_21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2c2613dc38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613dc383_0_32:notes"/>
          <p:cNvSpPr txBox="1">
            <a:spLocks noGrp="1"/>
          </p:cNvSpPr>
          <p:nvPr>
            <p:ph type="body" idx="1"/>
          </p:nvPr>
        </p:nvSpPr>
        <p:spPr>
          <a:xfrm>
            <a:off x="666909" y="4777958"/>
            <a:ext cx="5335200" cy="3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2c2613dc3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1404367"/>
            <a:ext cx="10693400" cy="4968551"/>
          </a:xfrm>
          <a:prstGeom prst="rect">
            <a:avLst/>
          </a:prstGeom>
          <a:solidFill>
            <a:srgbClr val="2B314F">
              <a:alpha val="60000"/>
            </a:srgbClr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0" y="3755251"/>
            <a:ext cx="151490" cy="1332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767" y="679218"/>
            <a:ext cx="312737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ctrTitle"/>
          </p:nvPr>
        </p:nvSpPr>
        <p:spPr>
          <a:xfrm>
            <a:off x="491784" y="3348583"/>
            <a:ext cx="9679452" cy="191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 Black"/>
              <a:buNone/>
              <a:defRPr sz="55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74666" y="5386216"/>
            <a:ext cx="9768578" cy="45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729602" y="1885067"/>
            <a:ext cx="9223058" cy="314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729602" y="5060097"/>
            <a:ext cx="9223058" cy="165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2"/>
          </p:nvPr>
        </p:nvSpPr>
        <p:spPr>
          <a:xfrm>
            <a:off x="5413534" y="2012836"/>
            <a:ext cx="4544695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>
            <a:off x="736564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736565" y="1853560"/>
            <a:ext cx="4523809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2"/>
          </p:nvPr>
        </p:nvSpPr>
        <p:spPr>
          <a:xfrm>
            <a:off x="736565" y="2761961"/>
            <a:ext cx="4523809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3"/>
          </p:nvPr>
        </p:nvSpPr>
        <p:spPr>
          <a:xfrm>
            <a:off x="5413534" y="1853560"/>
            <a:ext cx="4546088" cy="9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4"/>
          </p:nvPr>
        </p:nvSpPr>
        <p:spPr>
          <a:xfrm>
            <a:off x="5413534" y="2761961"/>
            <a:ext cx="4546088" cy="40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1pPr>
            <a:lvl2pPr marL="914400" lvl="1" indent="-3810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619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736564" y="504084"/>
            <a:ext cx="3448900" cy="176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4546088" y="1088683"/>
            <a:ext cx="5413534" cy="5373398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body" idx="1"/>
          </p:nvPr>
        </p:nvSpPr>
        <p:spPr>
          <a:xfrm>
            <a:off x="736564" y="2268379"/>
            <a:ext cx="3448900" cy="4202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 rot="5400000">
            <a:off x="2947924" y="-199917"/>
            <a:ext cx="4797552" cy="922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1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 rot="5400000">
            <a:off x="5601437" y="2453595"/>
            <a:ext cx="6407821" cy="23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 rot="5400000">
            <a:off x="923075" y="214664"/>
            <a:ext cx="6407821" cy="678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1795828"/>
            <a:ext cx="10693400" cy="47931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17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394963" y="2919243"/>
            <a:ext cx="9824904" cy="348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D:\_DEN\_ПРОЕКТЫ\_МФПА\Университет СИНЕРГИЯ\презентации\Рисунок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725898" cy="75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977" y="1001906"/>
            <a:ext cx="2610490" cy="4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8"/>
          <p:cNvSpPr txBox="1">
            <a:spLocks noGrp="1"/>
          </p:cNvSpPr>
          <p:nvPr>
            <p:ph type="ctrTitle"/>
          </p:nvPr>
        </p:nvSpPr>
        <p:spPr>
          <a:xfrm>
            <a:off x="546766" y="2196455"/>
            <a:ext cx="9599868" cy="38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 Black"/>
              <a:buNone/>
              <a:defRPr sz="5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394963" y="2700511"/>
            <a:ext cx="9824904" cy="370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394963" y="2124447"/>
            <a:ext cx="9824904" cy="42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устой слайд">
  <p:cSld name="2_Пустой слайд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0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0"/>
          <p:cNvSpPr txBox="1">
            <a:spLocks noGrp="1"/>
          </p:cNvSpPr>
          <p:nvPr>
            <p:ph type="title"/>
          </p:nvPr>
        </p:nvSpPr>
        <p:spPr>
          <a:xfrm>
            <a:off x="532673" y="561291"/>
            <a:ext cx="9687193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1"/>
          </p:nvPr>
        </p:nvSpPr>
        <p:spPr>
          <a:xfrm>
            <a:off x="394962" y="2141571"/>
            <a:ext cx="9824905" cy="4424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устой слайд">
  <p:cSld name="4_Пустой слайд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9" name="Google Shape;49;p21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24212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24212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3741209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3741209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5"/>
          </p:nvPr>
        </p:nvSpPr>
        <p:spPr>
          <a:xfrm>
            <a:off x="7158207" y="3559861"/>
            <a:ext cx="3154337" cy="300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6"/>
          </p:nvPr>
        </p:nvSpPr>
        <p:spPr>
          <a:xfrm>
            <a:off x="7158207" y="2141571"/>
            <a:ext cx="3154337" cy="127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532674" y="561291"/>
            <a:ext cx="977987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устой слайд">
  <p:cSld name="3_Пустой слайд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759261" y="2470407"/>
            <a:ext cx="2359400" cy="40903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295286" y="6950712"/>
            <a:ext cx="1935669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1" name="Google Shape;61;p22"/>
          <p:cNvSpPr/>
          <p:nvPr/>
        </p:nvSpPr>
        <p:spPr>
          <a:xfrm>
            <a:off x="0" y="218297"/>
            <a:ext cx="125720" cy="1255702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64950" y="6588943"/>
            <a:ext cx="1628450" cy="9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2"/>
          <p:cNvSpPr/>
          <p:nvPr/>
        </p:nvSpPr>
        <p:spPr>
          <a:xfrm>
            <a:off x="7222" y="252239"/>
            <a:ext cx="125720" cy="1815708"/>
          </a:xfrm>
          <a:custGeom>
            <a:avLst/>
            <a:gdLst/>
            <a:ahLst/>
            <a:cxnLst/>
            <a:rect l="l" t="t" r="r" b="b"/>
            <a:pathLst>
              <a:path w="81280" h="1144905" extrusionOk="0">
                <a:moveTo>
                  <a:pt x="0" y="1144803"/>
                </a:moveTo>
                <a:lnTo>
                  <a:pt x="81000" y="1144803"/>
                </a:lnTo>
                <a:lnTo>
                  <a:pt x="81000" y="0"/>
                </a:lnTo>
                <a:lnTo>
                  <a:pt x="0" y="0"/>
                </a:lnTo>
                <a:lnTo>
                  <a:pt x="0" y="1144803"/>
                </a:lnTo>
                <a:close/>
              </a:path>
            </a:pathLst>
          </a:custGeom>
          <a:solidFill>
            <a:srgbClr val="EE31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562355" y="1133896"/>
            <a:ext cx="9499375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  <a:defRPr sz="41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62355" y="489910"/>
            <a:ext cx="9499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355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000"/>
              <a:buChar char="•"/>
              <a:defRPr sz="2000" b="1">
                <a:solidFill>
                  <a:srgbClr val="E6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645691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body" idx="3"/>
          </p:nvPr>
        </p:nvSpPr>
        <p:spPr>
          <a:xfrm>
            <a:off x="3017334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4"/>
          </p:nvPr>
        </p:nvSpPr>
        <p:spPr>
          <a:xfrm>
            <a:off x="5388977" y="5058739"/>
            <a:ext cx="2304000" cy="150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/>
          <p:nvPr/>
        </p:nvSpPr>
        <p:spPr>
          <a:xfrm>
            <a:off x="648087" y="4846672"/>
            <a:ext cx="7043531" cy="516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5"/>
          </p:nvPr>
        </p:nvSpPr>
        <p:spPr>
          <a:xfrm>
            <a:off x="7757731" y="2484487"/>
            <a:ext cx="2304000" cy="2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5pPr>
            <a:lvl6pPr marL="2743200" lvl="5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6pPr>
            <a:lvl7pPr marL="3200400" lvl="6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7pPr>
            <a:lvl8pPr marL="3657600" lvl="7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8pPr>
            <a:lvl9pPr marL="4114800" lvl="8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6"/>
          </p:nvPr>
        </p:nvSpPr>
        <p:spPr>
          <a:xfrm>
            <a:off x="7759260" y="2945191"/>
            <a:ext cx="2311011" cy="34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7"/>
          </p:nvPr>
        </p:nvSpPr>
        <p:spPr>
          <a:xfrm>
            <a:off x="665571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body" idx="8"/>
          </p:nvPr>
        </p:nvSpPr>
        <p:spPr>
          <a:xfrm>
            <a:off x="3037214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9"/>
          </p:nvPr>
        </p:nvSpPr>
        <p:spPr>
          <a:xfrm>
            <a:off x="5408857" y="2470407"/>
            <a:ext cx="2304000" cy="237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ctrTitle"/>
          </p:nvPr>
        </p:nvSpPr>
        <p:spPr>
          <a:xfrm>
            <a:off x="1336675" y="1237457"/>
            <a:ext cx="8020050" cy="263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ubTitle" idx="1"/>
          </p:nvPr>
        </p:nvSpPr>
        <p:spPr>
          <a:xfrm>
            <a:off x="1336675" y="3971414"/>
            <a:ext cx="8020050" cy="18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lvl="3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5265" y="280935"/>
            <a:ext cx="1512396" cy="27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735171" y="402569"/>
            <a:ext cx="9223058" cy="14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735171" y="2012836"/>
            <a:ext cx="9223058" cy="479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735171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542189" y="7008172"/>
            <a:ext cx="3609023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7552214" y="7008172"/>
            <a:ext cx="2406015" cy="40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1458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blioclub.ru/index.php?page=book&amp;id=598404" TargetMode="External"/><Relationship Id="rId4" Type="http://schemas.openxmlformats.org/officeDocument/2006/relationships/hyperlink" Target="https://urait.ru/bcode/518499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package" Target="../embeddings/Microsoft_Word_Document5.docx"/><Relationship Id="rId3" Type="http://schemas.openxmlformats.org/officeDocument/2006/relationships/package" Target="../embeddings/Microsoft_Word_Document.docx"/><Relationship Id="rId7" Type="http://schemas.openxmlformats.org/officeDocument/2006/relationships/package" Target="../embeddings/Microsoft_Word_Document2.docx"/><Relationship Id="rId12" Type="http://schemas.openxmlformats.org/officeDocument/2006/relationships/image" Target="../media/image27.emf"/><Relationship Id="rId17" Type="http://schemas.openxmlformats.org/officeDocument/2006/relationships/package" Target="../embeddings/Microsoft_Word_Document8.docx"/><Relationship Id="rId2" Type="http://schemas.openxmlformats.org/officeDocument/2006/relationships/notesSlide" Target="../notesSlides/notesSlide19.xml"/><Relationship Id="rId16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11" Type="http://schemas.openxmlformats.org/officeDocument/2006/relationships/package" Target="../embeddings/Microsoft_Word_Document4.docx"/><Relationship Id="rId5" Type="http://schemas.openxmlformats.org/officeDocument/2006/relationships/package" Target="../embeddings/Microsoft_Word_Document1.docx"/><Relationship Id="rId15" Type="http://schemas.openxmlformats.org/officeDocument/2006/relationships/package" Target="../embeddings/Microsoft_Word_Document6.docx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package" Target="../embeddings/Microsoft_Word_Document3.docx"/><Relationship Id="rId1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450156" y="2844527"/>
            <a:ext cx="9679452" cy="312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ru-RU" sz="2100" dirty="0"/>
              <a:t>ОТЧЕТ </a:t>
            </a:r>
            <a:br>
              <a:rPr lang="ru-RU" sz="2100" dirty="0"/>
            </a:br>
            <a:r>
              <a:rPr lang="ru-RU" sz="2100" dirty="0"/>
              <a:t>о прохождении учебной практики </a:t>
            </a:r>
            <a:br>
              <a:rPr lang="ru-RU" sz="2100" dirty="0"/>
            </a:br>
            <a:br>
              <a:rPr lang="ru-RU" sz="2100" dirty="0"/>
            </a:br>
            <a:r>
              <a:rPr lang="ru-RU" sz="2000" dirty="0"/>
              <a:t>по профессиональному модулю</a:t>
            </a:r>
            <a:br>
              <a:rPr lang="ru-RU" sz="2000" dirty="0"/>
            </a:br>
            <a:r>
              <a:rPr lang="ru-RU" sz="2000" dirty="0"/>
              <a:t>ПМ.02 Осуществление интеграции программных модулей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период с «25» мая 2025 г. по «07» июня 2025 г.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 Специальность 09.02.07 Информационные системы и программирование</a:t>
            </a:r>
            <a:br>
              <a:rPr lang="ru-RU" sz="2100" dirty="0"/>
            </a:br>
            <a:endParaRPr sz="27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810196" y="6279378"/>
            <a:ext cx="8712968" cy="140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обучающегося: 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Лучков Тимофей Григорьевич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Группа: 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ДКИП-204 прог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ФИО Руководителя:  </a:t>
            </a:r>
            <a:r>
              <a:rPr lang="ru-RU" sz="20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Сибирев</a:t>
            </a:r>
            <a:r>
              <a:rPr lang="ru-RU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Иван Валерьевич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endParaRPr sz="2200" b="0" i="1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</a:pPr>
            <a:endParaRPr sz="800" b="0" i="1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666180" y="1620391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НЕГОСУДАРСТВЕННОЕ ОБРАЗОВАТЕЛЬНОЕ ЧАСТНОЕ УЧРЕЖДЕНИЕ ВЫСШЕГО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«МОСКОВСКИЙ УНИВЕРСИТЕТ «СИНЕРГИЯ»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Факультет Информационных технологий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prstClr val="white"/>
                </a:solidFill>
                <a:latin typeface="Arial" charset="0"/>
              </a:rPr>
              <a:t>Кафедра Цифровой экономики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13dc383_0_45"/>
          <p:cNvSpPr txBox="1"/>
          <p:nvPr/>
        </p:nvSpPr>
        <p:spPr>
          <a:xfrm>
            <a:off x="368272" y="1962798"/>
            <a:ext cx="984002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удаленных веток.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062D9F-5350-A761-7975-E4E23CB44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98" y="2886610"/>
            <a:ext cx="5940425" cy="1880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2613dc383_0_67"/>
          <p:cNvSpPr txBox="1"/>
          <p:nvPr/>
        </p:nvSpPr>
        <p:spPr>
          <a:xfrm>
            <a:off x="368273" y="1964423"/>
            <a:ext cx="998385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результата работы созданного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алиаса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E108D0-3244-833C-173D-8C96EDEE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3" y="3109012"/>
            <a:ext cx="9251004" cy="1700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2613dc383_0_94"/>
          <p:cNvSpPr txBox="1"/>
          <p:nvPr/>
        </p:nvSpPr>
        <p:spPr>
          <a:xfrm>
            <a:off x="368273" y="1941060"/>
            <a:ext cx="975057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отправки изменений в удаленный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репозиторий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9AF425-E9B0-0399-6FA3-32DC855D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8" y="2971783"/>
            <a:ext cx="9712903" cy="2801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613dc383_0_74"/>
          <p:cNvSpPr txBox="1"/>
          <p:nvPr/>
        </p:nvSpPr>
        <p:spPr>
          <a:xfrm>
            <a:off x="368273" y="1980140"/>
            <a:ext cx="1014825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удаления ветки  iss53.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3E863F-BCDF-C6BD-0074-51C19ECA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82" y="2921294"/>
            <a:ext cx="8499036" cy="11165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2613dc383_0_83"/>
          <p:cNvSpPr txBox="1"/>
          <p:nvPr/>
        </p:nvSpPr>
        <p:spPr>
          <a:xfrm>
            <a:off x="368273" y="1897385"/>
            <a:ext cx="99449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слияния веток.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2c2613dc383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3850" y="2638522"/>
            <a:ext cx="58674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f727242c8_0_0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2bf727242c8_0_0"/>
          <p:cNvSpPr txBox="1">
            <a:spLocks noGrp="1"/>
          </p:cNvSpPr>
          <p:nvPr>
            <p:ph type="body" idx="2"/>
          </p:nvPr>
        </p:nvSpPr>
        <p:spPr>
          <a:xfrm>
            <a:off x="242841" y="373262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g2bf727242c8_0_0"/>
          <p:cNvSpPr txBox="1">
            <a:spLocks noGrp="1"/>
          </p:cNvSpPr>
          <p:nvPr>
            <p:ph type="body" idx="1"/>
          </p:nvPr>
        </p:nvSpPr>
        <p:spPr>
          <a:xfrm>
            <a:off x="396581" y="1936872"/>
            <a:ext cx="10082400" cy="45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ГОСТ 2.105-79 «Общие требования к текстовым документам» иллюстрации (графики, схемы, диаграммы) могут быть приведены как в основном тексте, так и в приложении. Все иллюстрации именуют рисунками. Все рисунки, таблицы и формулы нумеруют арабскими цифрами последовательно (сквозная нумерация) или в пределах раздела (относительная нумерация). В приложении - в пределах приложения. Каждый рисунок должен иметь подрисуночную подпись - название, помещаемую под рисунком.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Рисунки следует размещать так, чтобы их можно было рассматривать без поворота страницы. Если такое размещение невозможно, рисунки следует располагать так, чтобы для просмотра надо было повернуть страницу по часовой стрелке. В этом случае верхним краем является левый край страницы. Расположение и размеры полей сохраняются.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8922" algn="just" rtl="0">
              <a:spcBef>
                <a:spcPts val="856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Номер таблицы размещают в правом верхнем углу или перед заголовком таблицы, если он есть. Заголовок, кроме первой буквы, выполняют строчными буквами. Ссылки на таблицы в тексте пояснительной записки указывают в виде слова «табл.» и номера таблицы. </a:t>
            </a:r>
            <a:r>
              <a:rPr lang="ru-RU" sz="1800" i="1" dirty="0">
                <a:latin typeface="Times New Roman"/>
                <a:ea typeface="Times New Roman"/>
                <a:cs typeface="Times New Roman"/>
                <a:sym typeface="Times New Roman"/>
              </a:rPr>
              <a:t>Например: Результаты тестов приведены в табл. 4.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4192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603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f727242c8_0_7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2bf727242c8_0_7"/>
          <p:cNvSpPr txBox="1">
            <a:spLocks noGrp="1"/>
          </p:cNvSpPr>
          <p:nvPr>
            <p:ph type="body" idx="2"/>
          </p:nvPr>
        </p:nvSpPr>
        <p:spPr>
          <a:xfrm>
            <a:off x="234132" y="4402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25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Формирование отчетной документации по результатам работ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b="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g2bf727242c8_0_7"/>
          <p:cNvSpPr txBox="1">
            <a:spLocks noGrp="1"/>
          </p:cNvSpPr>
          <p:nvPr>
            <p:ph type="body" idx="1"/>
          </p:nvPr>
        </p:nvSpPr>
        <p:spPr>
          <a:xfrm>
            <a:off x="435731" y="1922162"/>
            <a:ext cx="100824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При оформлении отчетных материалов следует придерживаться действующих стандартов.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Список литературы должен включать все использованные источники. Сведения о книгах (монографиях, учебниках, пособиях, справочниках и т.д.) должны содержать: фамилию и инициалы автора, заглавие книги, место издания, издательство, год издания. При наличии трех и более авторов допускается указывать фамилию и инициалы только первого из них со словами «и др.». Издательство надо приводить полностью в именительном падеже: допускается сокращение названия только двух городов: Москва (М.) и Санкт-Петербург (СПб.).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Сведения о статье из периодического издания должны включать: фамилию и инициалы автора, наименование статьи, издания (журнала), серии (если она есть), год выпуска, том (если есть), номер издания (журнала) и номера страниц, на которых помещена статья.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263842" algn="just" rtl="0">
              <a:spcBef>
                <a:spcPts val="856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При ссылке на источник из списка литературы (особенно при обзоре аналогов) надо указывать порядковый номер по списку литературы, заключенный в квадратные скобки; например: [5].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1462" lvl="0" indent="-130492" algn="l" rtl="0"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7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15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f727242c8_0_14"/>
          <p:cNvSpPr txBox="1">
            <a:spLocks noGrp="1"/>
          </p:cNvSpPr>
          <p:nvPr>
            <p:ph type="title"/>
          </p:nvPr>
        </p:nvSpPr>
        <p:spPr>
          <a:xfrm>
            <a:off x="396581" y="323591"/>
            <a:ext cx="10160700" cy="14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b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2bf727242c8_0_14"/>
          <p:cNvSpPr txBox="1">
            <a:spLocks noGrp="1"/>
          </p:cNvSpPr>
          <p:nvPr>
            <p:ph type="body" idx="2"/>
          </p:nvPr>
        </p:nvSpPr>
        <p:spPr>
          <a:xfrm>
            <a:off x="247157" y="697918"/>
            <a:ext cx="982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Выводы о результатах прохождения учебной практики: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выполняемая работа, приобретенные умения и навыки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2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 sz="1300" dirty="0">
              <a:solidFill>
                <a:srgbClr val="E6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g2bf727242c8_0_14"/>
          <p:cNvSpPr txBox="1">
            <a:spLocks noGrp="1"/>
          </p:cNvSpPr>
          <p:nvPr>
            <p:ph type="body" idx="1"/>
          </p:nvPr>
        </p:nvSpPr>
        <p:spPr>
          <a:xfrm>
            <a:off x="434248" y="1713008"/>
            <a:ext cx="10082400" cy="38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1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Подведите итоги прохождения учебной практики:</a:t>
            </a: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В ходе прохождения учебной практики мной были получены освоены следующие навыки: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Создавать директории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Создавать коммиты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Создавать ветки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Отправлять изменения</a:t>
            </a: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Объединять ветки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1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88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463818" y="497981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body" idx="1"/>
          </p:nvPr>
        </p:nvSpPr>
        <p:spPr>
          <a:xfrm>
            <a:off x="394962" y="1802983"/>
            <a:ext cx="9824904" cy="485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20000"/>
          </a:bodyPr>
          <a:lstStyle/>
          <a:p>
            <a:pPr marL="361950" lvl="0" indent="-361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Советов, Б. Я.  Базы данных : учебник для среднего профессионального образования / Б. Я. Советов, В. В.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Цехановский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Д. Чертовской. — 3-е изд.,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перераб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. и доп.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420 с. — (Профессиональное образование). — ISBN 978-5-534-09324-7.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https://urait.ru/bcode/514585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Н. П.  Базы данных: проектирование : учебник для среднего профессионального образования / Н. П. 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Стружкин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В. В. Годин. — Москва : Издательство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, 2023. — 477 с. — (Профессиональное образование). — ISBN 978-5-534-11635-9. — Текст : электронный // Образовательная платформа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Юрайт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[сайт]. — URL: 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https://urait.ru/bcode/518499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Нагаева, И.А. Основы алгоритмизации и программирования: практикум : [12+] / И.А. Нагаева, И.А. Кузнецов. – Москва ; Берлин : </a:t>
            </a: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Директ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-Медиа, 2021. – 169 с. : схем. – Режим доступа: по подписке. – URL: </a:t>
            </a:r>
            <a:r>
              <a:rPr lang="ru-RU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https://biblioclub.ru/</a:t>
            </a: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1950" lvl="0" indent="-361950" algn="just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4904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Список используемой литературы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00a3e1a9a_0_23"/>
          <p:cNvSpPr txBox="1">
            <a:spLocks noGrp="1"/>
          </p:cNvSpPr>
          <p:nvPr>
            <p:ph type="title"/>
          </p:nvPr>
        </p:nvSpPr>
        <p:spPr>
          <a:xfrm>
            <a:off x="463818" y="497982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Отчетный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295" name="Google Shape;295;g2c00a3e1a9a_0_23"/>
          <p:cNvSpPr txBox="1">
            <a:spLocks noGrp="1"/>
          </p:cNvSpPr>
          <p:nvPr>
            <p:ph type="body" idx="1"/>
          </p:nvPr>
        </p:nvSpPr>
        <p:spPr>
          <a:xfrm>
            <a:off x="305068" y="1546698"/>
            <a:ext cx="9825000" cy="526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fontScale="92500" lnSpcReduction="10000"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1.1. Гит.docx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1.2. Гит.docx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1.3. Гит.docx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1.4. Гит.docx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1.5. Гит.docx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1.6. Гит.docx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1.7. Гит.docx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1.8. Гит.docx</a:t>
            </a: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1.9. Гит.docx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56"/>
              </a:spcBef>
              <a:spcAft>
                <a:spcPts val="0"/>
              </a:spcAft>
              <a:buSzPts val="2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g2c00a3e1a9a_0_23"/>
          <p:cNvSpPr txBox="1">
            <a:spLocks noGrp="1"/>
          </p:cNvSpPr>
          <p:nvPr>
            <p:ph type="body" idx="2"/>
          </p:nvPr>
        </p:nvSpPr>
        <p:spPr>
          <a:xfrm>
            <a:off x="305068" y="845783"/>
            <a:ext cx="982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87312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Приложения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7CC77A3-489D-3A49-FE2D-7524B43398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889040"/>
              </p:ext>
            </p:extLst>
          </p:nvPr>
        </p:nvGraphicFramePr>
        <p:xfrm>
          <a:off x="1970393" y="150323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771421" progId="Word.Document.12">
                  <p:embed/>
                </p:oleObj>
              </mc:Choice>
              <mc:Fallback>
                <p:oleObj name="Document" showAsIcon="1" r:id="rId3" imgW="914400" imgH="7714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0393" y="150323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81ACE84-8D77-F315-3776-B625D38520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410060"/>
              </p:ext>
            </p:extLst>
          </p:nvPr>
        </p:nvGraphicFramePr>
        <p:xfrm>
          <a:off x="2010113" y="211002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5" imgW="914400" imgH="771421" progId="Word.Document.12">
                  <p:embed/>
                </p:oleObj>
              </mc:Choice>
              <mc:Fallback>
                <p:oleObj name="Document" showAsIcon="1" r:id="rId5" imgW="914400" imgH="7714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0113" y="211002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C52C3DC-5BB1-36B3-D25A-CF886FDA47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266044"/>
              </p:ext>
            </p:extLst>
          </p:nvPr>
        </p:nvGraphicFramePr>
        <p:xfrm>
          <a:off x="1970393" y="276028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7" imgW="914400" imgH="771421" progId="Word.Document.12">
                  <p:embed/>
                </p:oleObj>
              </mc:Choice>
              <mc:Fallback>
                <p:oleObj name="Document" showAsIcon="1" r:id="rId7" imgW="914400" imgH="7714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70393" y="276028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C658A68-87B3-D8F1-9BC8-F7296B6C75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236363"/>
              </p:ext>
            </p:extLst>
          </p:nvPr>
        </p:nvGraphicFramePr>
        <p:xfrm>
          <a:off x="1983633" y="339350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9" imgW="914400" imgH="771421" progId="Word.Document.12">
                  <p:embed/>
                </p:oleObj>
              </mc:Choice>
              <mc:Fallback>
                <p:oleObj name="Document" showAsIcon="1" r:id="rId9" imgW="914400" imgH="7714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83633" y="339350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7023DBB-A3CB-BCCB-D801-DF84693DA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172153"/>
              </p:ext>
            </p:extLst>
          </p:nvPr>
        </p:nvGraphicFramePr>
        <p:xfrm>
          <a:off x="1970393" y="402945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1" imgW="914400" imgH="771421" progId="Word.Document.12">
                  <p:embed/>
                </p:oleObj>
              </mc:Choice>
              <mc:Fallback>
                <p:oleObj name="Document" showAsIcon="1" r:id="rId11" imgW="914400" imgH="7714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70393" y="402945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6AE7009-6369-D3D9-1960-C2BD09338C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461425"/>
              </p:ext>
            </p:extLst>
          </p:nvPr>
        </p:nvGraphicFramePr>
        <p:xfrm>
          <a:off x="1970393" y="46470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3" imgW="914400" imgH="771421" progId="Word.Document.12">
                  <p:embed/>
                </p:oleObj>
              </mc:Choice>
              <mc:Fallback>
                <p:oleObj name="Document" showAsIcon="1" r:id="rId13" imgW="914400" imgH="7714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70393" y="46470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98CB963-7D67-1E97-08BF-F62DCA1D2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88471"/>
              </p:ext>
            </p:extLst>
          </p:nvPr>
        </p:nvGraphicFramePr>
        <p:xfrm>
          <a:off x="1970393" y="524304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5" imgW="914400" imgH="771421" progId="Word.Document.12">
                  <p:embed/>
                </p:oleObj>
              </mc:Choice>
              <mc:Fallback>
                <p:oleObj name="Document" showAsIcon="1" r:id="rId15" imgW="914400" imgH="7714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70393" y="524304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7365E6AA-C7C7-5A4A-AB4E-E1C41CE5AC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594959"/>
              </p:ext>
            </p:extLst>
          </p:nvPr>
        </p:nvGraphicFramePr>
        <p:xfrm>
          <a:off x="1966880" y="586067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6" imgW="914400" imgH="771421" progId="Word.Document.12">
                  <p:embed/>
                </p:oleObj>
              </mc:Choice>
              <mc:Fallback>
                <p:oleObj name="Document" showAsIcon="1" r:id="rId16" imgW="914400" imgH="7714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6880" y="586067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8EE9DAD-DA5E-16DD-D8C9-F3AB90A2D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88288"/>
              </p:ext>
            </p:extLst>
          </p:nvPr>
        </p:nvGraphicFramePr>
        <p:xfrm>
          <a:off x="1963367" y="651832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7" imgW="914400" imgH="771421" progId="Word.Document.12">
                  <p:embed/>
                </p:oleObj>
              </mc:Choice>
              <mc:Fallback>
                <p:oleObj name="Document" showAsIcon="1" r:id="rId17" imgW="914400" imgH="7714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3367" y="651832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532673" y="6374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41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Содержание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397655" y="1989259"/>
            <a:ext cx="9687300" cy="471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</a:t>
            </a:r>
            <a:r>
              <a:rPr lang="ru-RU" sz="23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Инструктаж по соблюдению правил противопожарной безопасности, правил охраны труда, техники безопасности, санитарно-эпидемиологических правил и гигиенических нормативов</a:t>
            </a:r>
            <a:endParaRPr lang="ru-RU" sz="23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Ознакомление с инструментальными средствами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</a:t>
            </a:r>
            <a:r>
              <a:rPr lang="ru-RU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Сбор информации об объекте практики и анализ содержания источников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Экспериментально-практическая работа. Приобретение необходимых умений и первоначального практического опыта работы по специальности в рамках освоения вида деятельности ВД 2. Осуществление интеграции программных модулей 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spcBef>
                <a:spcPts val="800"/>
              </a:spcBef>
              <a:buSzPts val="2500"/>
            </a:pPr>
            <a:r>
              <a:rPr lang="ru-RU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 </a:t>
            </a:r>
            <a:r>
              <a:rPr lang="ru-RU" sz="23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и систематизация полученного фактического материала</a:t>
            </a: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0" y="1788502"/>
            <a:ext cx="9824904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 lnSpcReduction="10000"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Я, Лучков Тимофей Григорьевич, проходил(а) учебную практику в лабораторных условиях на базе Университета «Синергия».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При выполнении индивидуального задания по практике решал(а) кейс №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22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 по интеграции Транспорт: логистика, грузоперевозки, такси.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Перед началом практики: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Принял(а) участие в организационном собрании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Ознакомил(а)</a:t>
            </a:r>
            <a:r>
              <a:rPr lang="ru-RU"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сь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 с комплектом шаблонов отчетной документации по практике.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•	Уточнил(а) контакты руководителя практики от Образовательной организации, а также правила в отношении субординации, внешнего вида, графика работы, техники безопасности: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Требования к внешнему виду: …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График работы: …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Круг обязанностей: …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Доступ к данным: …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58;p3"/>
          <p:cNvSpPr txBox="1">
            <a:spLocks noGrp="1"/>
          </p:cNvSpPr>
          <p:nvPr>
            <p:ph type="title"/>
          </p:nvPr>
        </p:nvSpPr>
        <p:spPr>
          <a:xfrm>
            <a:off x="424024" y="292166"/>
            <a:ext cx="968719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Организационный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0" name="Google Shape;160;p3"/>
          <p:cNvSpPr txBox="1">
            <a:spLocks noGrp="1"/>
          </p:cNvSpPr>
          <p:nvPr>
            <p:ph type="body" idx="2"/>
          </p:nvPr>
        </p:nvSpPr>
        <p:spPr>
          <a:xfrm>
            <a:off x="286313" y="814574"/>
            <a:ext cx="9824904" cy="7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/>
          <a:p>
            <a:pPr marL="87313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Правила внутреннего распорядка, правила и нормы охраны труда, 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  <a:p>
            <a:pPr marL="87313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техники безопасности при работе с вычислительной техникой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2f423d887_0_0"/>
          <p:cNvSpPr txBox="1">
            <a:spLocks noGrp="1"/>
          </p:cNvSpPr>
          <p:nvPr>
            <p:ph type="title"/>
          </p:nvPr>
        </p:nvSpPr>
        <p:spPr>
          <a:xfrm>
            <a:off x="424024" y="342510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Подготовительный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68" name="Google Shape;168;g202f423d887_0_0"/>
          <p:cNvSpPr txBox="1">
            <a:spLocks noGrp="1"/>
          </p:cNvSpPr>
          <p:nvPr>
            <p:ph type="body" idx="1"/>
          </p:nvPr>
        </p:nvSpPr>
        <p:spPr>
          <a:xfrm>
            <a:off x="424024" y="1848462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Ознакомиться с инструментальными средствами для выполнения учебной практики и осуществить предустановку программного обеспечения.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202f423d887_0_0"/>
          <p:cNvSpPr txBox="1">
            <a:spLocks noGrp="1"/>
          </p:cNvSpPr>
          <p:nvPr>
            <p:ph type="body" idx="2"/>
          </p:nvPr>
        </p:nvSpPr>
        <p:spPr>
          <a:xfrm>
            <a:off x="35517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Ознакомление с ПО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114F2B-0A34-73A2-4EB1-6822A662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11" y="2801562"/>
            <a:ext cx="4957978" cy="40016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2f423d887_0_12"/>
          <p:cNvSpPr txBox="1">
            <a:spLocks noGrp="1"/>
          </p:cNvSpPr>
          <p:nvPr>
            <p:ph type="title"/>
          </p:nvPr>
        </p:nvSpPr>
        <p:spPr>
          <a:xfrm>
            <a:off x="424024" y="415964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Исследовательский этап</a:t>
            </a:r>
            <a:endParaRPr sz="3000" kern="1200" dirty="0">
              <a:latin typeface="Arial Black" panose="020B0A04020102020204" pitchFamily="34" charset="0"/>
              <a:ea typeface="+mj-ea"/>
              <a:cs typeface="+mj-cs"/>
              <a:sym typeface="Times New Roman"/>
            </a:endParaRPr>
          </a:p>
        </p:txBody>
      </p:sp>
      <p:sp>
        <p:nvSpPr>
          <p:cNvPr id="177" name="Google Shape;177;g202f423d887_0_12"/>
          <p:cNvSpPr txBox="1">
            <a:spLocks noGrp="1"/>
          </p:cNvSpPr>
          <p:nvPr>
            <p:ph type="body" idx="1"/>
          </p:nvPr>
        </p:nvSpPr>
        <p:spPr>
          <a:xfrm>
            <a:off x="424024" y="1908423"/>
            <a:ext cx="98250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rmAutofit/>
          </a:bodyPr>
          <a:lstStyle/>
          <a:p>
            <a:pPr marL="0" lvl="0" indent="719138" algn="just">
              <a:lnSpc>
                <a:spcPct val="100000"/>
              </a:lnSpc>
              <a:spcBef>
                <a:spcPts val="1200"/>
              </a:spcBef>
              <a:buNone/>
            </a:pP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-RU" sz="2000" dirty="0">
                <a:latin typeface="Times New Roman"/>
                <a:ea typeface="Times New Roman"/>
                <a:cs typeface="Times New Roman"/>
              </a:rPr>
              <a:t>Спроектировать организационную структуру и описать выбранную предметную область.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86324" y="623715"/>
            <a:ext cx="98250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56"/>
              </a:spcBef>
              <a:spcAft>
                <a:spcPts val="0"/>
              </a:spcAft>
              <a:buClr>
                <a:srgbClr val="E60000"/>
              </a:buClr>
              <a:buSzPts val="1800"/>
              <a:buFont typeface="Arial"/>
              <a:buNone/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Сбор информации об объекте практики и анализ содержания источников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180" name="Google Shape;180;g202f423d887_0_12"/>
          <p:cNvPicPr preferRelativeResize="0"/>
          <p:nvPr/>
        </p:nvPicPr>
        <p:blipFill rotWithShape="1">
          <a:blip r:embed="rId3">
            <a:alphaModFix/>
          </a:blip>
          <a:srcRect t="19502"/>
          <a:stretch/>
        </p:blipFill>
        <p:spPr>
          <a:xfrm>
            <a:off x="1828932" y="2818150"/>
            <a:ext cx="7509939" cy="35939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269443" y="1899815"/>
            <a:ext cx="10028756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настройки пользователя, создания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репозитория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коммита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последнего изменения.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B26CF3-6CB1-F2AB-37EF-A1F2157F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72" y="2640952"/>
            <a:ext cx="6485336" cy="149369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1066D9-D001-0D1F-BEC6-A87EF3EF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71" y="4339989"/>
            <a:ext cx="8397225" cy="8715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4D1A61-63A3-3517-1519-956F67A49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72" y="5362249"/>
            <a:ext cx="7471995" cy="1111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2613dc383_0_6"/>
          <p:cNvSpPr txBox="1"/>
          <p:nvPr/>
        </p:nvSpPr>
        <p:spPr>
          <a:xfrm>
            <a:off x="368272" y="1885676"/>
            <a:ext cx="9899989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истории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коммитов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вашего проекта,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алиасов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удаление тега.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69B0E8-E77E-135B-33A4-4A10389B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1" y="2626813"/>
            <a:ext cx="3082324" cy="48657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5E44AC-8319-CA5E-B271-0BE1339D9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893" y="4797187"/>
            <a:ext cx="5670273" cy="24366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AC9AC1-4A24-C0BF-6BEF-02954B4E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892" y="2593676"/>
            <a:ext cx="5670273" cy="20996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2613dc383_0_21"/>
          <p:cNvSpPr txBox="1"/>
          <p:nvPr/>
        </p:nvSpPr>
        <p:spPr>
          <a:xfrm>
            <a:off x="368272" y="1845425"/>
            <a:ext cx="991497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 файла конфигурации.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D09CA7-936A-658B-0E29-F1FDDACE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3033871"/>
            <a:ext cx="5940425" cy="1493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2613dc383_0_32"/>
          <p:cNvSpPr txBox="1"/>
          <p:nvPr/>
        </p:nvSpPr>
        <p:spPr>
          <a:xfrm>
            <a:off x="368272" y="1923277"/>
            <a:ext cx="1001991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719138" algn="just">
              <a:buSzPts val="2000"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На данном слайде необходимо продемонстрировать 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скриншоты создания ветки, просмотра истории ветки </a:t>
            </a:r>
            <a:r>
              <a:rPr lang="ru-RU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</a:t>
            </a:r>
            <a:r>
              <a:rPr lang="ru-RU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разрешения конфликтов.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5;p5"/>
          <p:cNvSpPr txBox="1">
            <a:spLocks noGrp="1"/>
          </p:cNvSpPr>
          <p:nvPr>
            <p:ph type="title"/>
          </p:nvPr>
        </p:nvSpPr>
        <p:spPr>
          <a:xfrm>
            <a:off x="368273" y="375733"/>
            <a:ext cx="9687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0000"/>
              </a:buClr>
              <a:buSzPts val="3600"/>
              <a:buFont typeface="Arial Black"/>
              <a:buNone/>
            </a:pPr>
            <a:r>
              <a:rPr lang="ru-RU" sz="3000" kern="1200" dirty="0">
                <a:latin typeface="Arial Black" panose="020B0A04020102020204" pitchFamily="34" charset="0"/>
                <a:ea typeface="+mj-ea"/>
                <a:cs typeface="+mj-cs"/>
                <a:sym typeface="Times New Roman"/>
              </a:rPr>
              <a:t>Этап проектирования</a:t>
            </a:r>
            <a:endParaRPr sz="1800" b="0" kern="12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0" name="Google Shape;178;g202f423d887_0_12"/>
          <p:cNvSpPr txBox="1">
            <a:spLocks noGrp="1"/>
          </p:cNvSpPr>
          <p:nvPr>
            <p:ph type="body" idx="2"/>
          </p:nvPr>
        </p:nvSpPr>
        <p:spPr>
          <a:xfrm>
            <a:off x="269443" y="439191"/>
            <a:ext cx="8080079" cy="99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rmAutofit/>
          </a:bodyPr>
          <a:lstStyle/>
          <a:p>
            <a:pPr marL="0" lvl="0" indent="0">
              <a:buClr>
                <a:srgbClr val="E60000"/>
              </a:buClr>
            </a:pPr>
            <a:r>
              <a:rPr lang="ru-RU" b="0" kern="1200" dirty="0">
                <a:solidFill>
                  <a:srgbClr val="E6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Times New Roman"/>
              </a:rPr>
              <a:t>Использование системы контроля версий и методов для получения кода с заданной функциональностью и степенью качества</a:t>
            </a:r>
            <a:endParaRPr b="0" kern="1200" dirty="0">
              <a:solidFill>
                <a:srgbClr val="E6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65E6F9-4FFD-2EA7-9B04-761B7EAD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3" y="3237463"/>
            <a:ext cx="5705476" cy="73491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D4B82F-3A78-9397-7B43-B53501A49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3" y="2714547"/>
            <a:ext cx="4166079" cy="5088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B1AEA0-B234-4489-7F41-7E923904B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27" y="2807076"/>
            <a:ext cx="4325941" cy="11652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F8B6B-5028-C932-D6A8-DA219474B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72" y="4222113"/>
            <a:ext cx="5940425" cy="2788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25963</TotalTime>
  <Words>1318</Words>
  <Application>Microsoft Office PowerPoint</Application>
  <PresentationFormat>Произвольный</PresentationFormat>
  <Paragraphs>113</Paragraphs>
  <Slides>19</Slides>
  <Notes>19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Times New Roman</vt:lpstr>
      <vt:lpstr>Arial Black</vt:lpstr>
      <vt:lpstr>Тема Office</vt:lpstr>
      <vt:lpstr>Документ Microsoft Word</vt:lpstr>
      <vt:lpstr>Document</vt:lpstr>
      <vt:lpstr>ОТЧЕТ  о прохождении учебной практики   по профессиональному модулю ПМ.02 Осуществление интеграции программных модулей  в период с «25» мая 2025 г. по «07» июня 2025 г.   Специальность 09.02.07 Информационные системы и программирование </vt:lpstr>
      <vt:lpstr>Содержание</vt:lpstr>
      <vt:lpstr>Организационный этап</vt:lpstr>
      <vt:lpstr>Подготовительный этап</vt:lpstr>
      <vt:lpstr>Исследовательский этап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Этап проектирования</vt:lpstr>
      <vt:lpstr>Отчетный этап   </vt:lpstr>
      <vt:lpstr>Отчетный этап   </vt:lpstr>
      <vt:lpstr>Отчетный этап   </vt:lpstr>
      <vt:lpstr>Отчетный этап</vt:lpstr>
      <vt:lpstr>Отчетный этап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 о прохождении учебной практики   по профессиональному модулю ПМ.01 Осуществление интеграции программных модулей  в период с «  »         2024 г. по «  »          2024 г.   Специальность 09.02.07 Информационные системы и программирование </dc:title>
  <dc:creator>Катя</dc:creator>
  <cp:lastModifiedBy>El Pep</cp:lastModifiedBy>
  <cp:revision>14</cp:revision>
  <dcterms:created xsi:type="dcterms:W3CDTF">2020-03-27T22:15:06Z</dcterms:created>
  <dcterms:modified xsi:type="dcterms:W3CDTF">2025-06-06T11:32:02Z</dcterms:modified>
</cp:coreProperties>
</file>